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7" r:id="rId5"/>
    <p:sldId id="261" r:id="rId6"/>
    <p:sldId id="262" r:id="rId7"/>
    <p:sldId id="266" r:id="rId8"/>
    <p:sldId id="270" r:id="rId9"/>
    <p:sldId id="280" r:id="rId10"/>
    <p:sldId id="272" r:id="rId11"/>
    <p:sldId id="274" r:id="rId12"/>
    <p:sldId id="275" r:id="rId13"/>
    <p:sldId id="277" r:id="rId14"/>
    <p:sldId id="278" r:id="rId15"/>
    <p:sldId id="279" r:id="rId16"/>
    <p:sldId id="271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8FBFC"/>
    <a:srgbClr val="DCF7F8"/>
    <a:srgbClr val="ACECEE"/>
    <a:srgbClr val="FFFF99"/>
    <a:srgbClr val="FF25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6B3CB-A320-4E0B-BF61-7C458CD00D92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92B56BC-1D00-4039-B50D-0EAAC0918E52}">
      <dgm:prSet phldrT="[Текст]"/>
      <dgm:spPr/>
      <dgm:t>
        <a:bodyPr/>
        <a:lstStyle/>
        <a:p>
          <a:r>
            <a:rPr lang="ru-RU" dirty="0" smtClean="0"/>
            <a:t>Обеспечение объема и качества двигательной активности</a:t>
          </a:r>
          <a:endParaRPr lang="ru-RU" dirty="0"/>
        </a:p>
      </dgm:t>
    </dgm:pt>
    <dgm:pt modelId="{B7014C6C-46C8-4DA2-8E7C-1992F0936359}" type="parTrans" cxnId="{0419DD7D-5E28-40E6-86D2-B201EF3CF5AB}">
      <dgm:prSet/>
      <dgm:spPr/>
      <dgm:t>
        <a:bodyPr/>
        <a:lstStyle/>
        <a:p>
          <a:endParaRPr lang="ru-RU"/>
        </a:p>
      </dgm:t>
    </dgm:pt>
    <dgm:pt modelId="{E7AEC7C7-A915-469B-B8A5-1174E4B48684}" type="sibTrans" cxnId="{0419DD7D-5E28-40E6-86D2-B201EF3CF5AB}">
      <dgm:prSet/>
      <dgm:spPr/>
      <dgm:t>
        <a:bodyPr/>
        <a:lstStyle/>
        <a:p>
          <a:endParaRPr lang="ru-RU"/>
        </a:p>
      </dgm:t>
    </dgm:pt>
    <dgm:pt modelId="{5D7694E8-58FC-4E74-B7DD-0927D179EAE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Взаимосвязь физического и интеллектуального развития</a:t>
          </a:r>
        </a:p>
      </dgm:t>
    </dgm:pt>
    <dgm:pt modelId="{3581DE86-914C-456C-902E-A61CA3E3F2C7}" type="parTrans" cxnId="{AE651EB3-4706-4DE4-8925-EE72E9E52420}">
      <dgm:prSet/>
      <dgm:spPr/>
      <dgm:t>
        <a:bodyPr/>
        <a:lstStyle/>
        <a:p>
          <a:endParaRPr lang="ru-RU"/>
        </a:p>
      </dgm:t>
    </dgm:pt>
    <dgm:pt modelId="{5FF5D310-EFF2-4093-84B9-5B3AE70787A5}" type="sibTrans" cxnId="{AE651EB3-4706-4DE4-8925-EE72E9E52420}">
      <dgm:prSet/>
      <dgm:spPr/>
      <dgm:t>
        <a:bodyPr/>
        <a:lstStyle/>
        <a:p>
          <a:endParaRPr lang="ru-RU"/>
        </a:p>
      </dgm:t>
    </dgm:pt>
    <dgm:pt modelId="{A5028683-B73A-4C4F-B608-3880A1C98D55}">
      <dgm:prSet phldrT="[Текст]"/>
      <dgm:spPr/>
      <dgm:t>
        <a:bodyPr/>
        <a:lstStyle/>
        <a:p>
          <a:r>
            <a:rPr lang="ru-RU" dirty="0" smtClean="0"/>
            <a:t>Особенности межличностной коммуникации в процессе двигательной деятельности</a:t>
          </a:r>
          <a:endParaRPr lang="ru-RU" dirty="0"/>
        </a:p>
      </dgm:t>
    </dgm:pt>
    <dgm:pt modelId="{DA0DC792-7307-4D61-8D1C-6B36EE46ABB5}" type="parTrans" cxnId="{8574E807-BA37-468F-A7E7-0703093E37BE}">
      <dgm:prSet/>
      <dgm:spPr/>
      <dgm:t>
        <a:bodyPr/>
        <a:lstStyle/>
        <a:p>
          <a:endParaRPr lang="ru-RU"/>
        </a:p>
      </dgm:t>
    </dgm:pt>
    <dgm:pt modelId="{69FC3500-7C45-4163-8254-3E6070876DF2}" type="sibTrans" cxnId="{8574E807-BA37-468F-A7E7-0703093E37BE}">
      <dgm:prSet/>
      <dgm:spPr/>
      <dgm:t>
        <a:bodyPr/>
        <a:lstStyle/>
        <a:p>
          <a:endParaRPr lang="ru-RU"/>
        </a:p>
      </dgm:t>
    </dgm:pt>
    <dgm:pt modelId="{9632D3A2-16FE-4E09-8FEC-67E3B86CF810}">
      <dgm:prSet/>
      <dgm:spPr/>
      <dgm:t>
        <a:bodyPr/>
        <a:lstStyle/>
        <a:p>
          <a:r>
            <a:rPr lang="ru-RU" dirty="0" smtClean="0"/>
            <a:t>Формирование мотивации к физическому самосовершенствованию</a:t>
          </a:r>
          <a:endParaRPr lang="ru-RU" dirty="0"/>
        </a:p>
      </dgm:t>
    </dgm:pt>
    <dgm:pt modelId="{4B8C37F0-1BEE-4706-92D5-5BFCD0F967B7}" type="parTrans" cxnId="{2ADEA845-28D9-4587-B501-DBF023B8EED4}">
      <dgm:prSet/>
      <dgm:spPr/>
      <dgm:t>
        <a:bodyPr/>
        <a:lstStyle/>
        <a:p>
          <a:endParaRPr lang="ru-RU"/>
        </a:p>
      </dgm:t>
    </dgm:pt>
    <dgm:pt modelId="{B2A4DA46-C9C9-4E84-9C0C-B1C5F980D5DA}" type="sibTrans" cxnId="{2ADEA845-28D9-4587-B501-DBF023B8EED4}">
      <dgm:prSet/>
      <dgm:spPr/>
      <dgm:t>
        <a:bodyPr/>
        <a:lstStyle/>
        <a:p>
          <a:endParaRPr lang="ru-RU"/>
        </a:p>
      </dgm:t>
    </dgm:pt>
    <dgm:pt modelId="{129F8585-1D31-46FA-84FD-4A1DA24093C5}">
      <dgm:prSet/>
      <dgm:spPr/>
      <dgm:t>
        <a:bodyPr/>
        <a:lstStyle/>
        <a:p>
          <a:r>
            <a:rPr lang="ru-RU" dirty="0" smtClean="0"/>
            <a:t>Развитие системы ценностей личности</a:t>
          </a:r>
          <a:endParaRPr lang="ru-RU" dirty="0"/>
        </a:p>
      </dgm:t>
    </dgm:pt>
    <dgm:pt modelId="{59A7AAAD-FB3A-43D2-A90B-7700CFF1C4BB}" type="parTrans" cxnId="{978F6EF3-58C8-41E3-AFF6-904B68099CC2}">
      <dgm:prSet/>
      <dgm:spPr/>
      <dgm:t>
        <a:bodyPr/>
        <a:lstStyle/>
        <a:p>
          <a:endParaRPr lang="ru-RU"/>
        </a:p>
      </dgm:t>
    </dgm:pt>
    <dgm:pt modelId="{5BF80C54-E118-4FFA-8F42-093C59091571}" type="sibTrans" cxnId="{978F6EF3-58C8-41E3-AFF6-904B68099CC2}">
      <dgm:prSet/>
      <dgm:spPr/>
      <dgm:t>
        <a:bodyPr/>
        <a:lstStyle/>
        <a:p>
          <a:endParaRPr lang="ru-RU"/>
        </a:p>
      </dgm:t>
    </dgm:pt>
    <dgm:pt modelId="{61ADFE0C-1B7C-420E-9981-9E0A478B19C2}">
      <dgm:prSet/>
      <dgm:spPr/>
      <dgm:t>
        <a:bodyPr/>
        <a:lstStyle/>
        <a:p>
          <a:r>
            <a:rPr lang="ru-RU" dirty="0" smtClean="0"/>
            <a:t>Освоение специальных знаний, необходимость формирования методических умений для организации самостоятельных занятий</a:t>
          </a:r>
          <a:endParaRPr lang="ru-RU" dirty="0"/>
        </a:p>
      </dgm:t>
    </dgm:pt>
    <dgm:pt modelId="{5A6363F7-1062-4D99-96D9-4B1D841B0494}" type="parTrans" cxnId="{CF02F17A-87B1-4524-B34C-FA2C89F770FB}">
      <dgm:prSet/>
      <dgm:spPr/>
      <dgm:t>
        <a:bodyPr/>
        <a:lstStyle/>
        <a:p>
          <a:endParaRPr lang="ru-RU"/>
        </a:p>
      </dgm:t>
    </dgm:pt>
    <dgm:pt modelId="{CA868AB6-3962-48B3-B7EC-BA58F941325C}" type="sibTrans" cxnId="{CF02F17A-87B1-4524-B34C-FA2C89F770FB}">
      <dgm:prSet/>
      <dgm:spPr/>
      <dgm:t>
        <a:bodyPr/>
        <a:lstStyle/>
        <a:p>
          <a:endParaRPr lang="ru-RU"/>
        </a:p>
      </dgm:t>
    </dgm:pt>
    <dgm:pt modelId="{D5EF6B70-BAC4-406D-AE97-4C0E929694EA}" type="pres">
      <dgm:prSet presAssocID="{9986B3CB-A320-4E0B-BF61-7C458CD00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264009C-46A9-41BE-B3A0-B96EDA42938B}" type="pres">
      <dgm:prSet presAssocID="{9986B3CB-A320-4E0B-BF61-7C458CD00D92}" presName="Name1" presStyleCnt="0"/>
      <dgm:spPr/>
    </dgm:pt>
    <dgm:pt modelId="{B5E285F4-8EF3-48BE-AD8B-55A8DB295408}" type="pres">
      <dgm:prSet presAssocID="{9986B3CB-A320-4E0B-BF61-7C458CD00D92}" presName="cycle" presStyleCnt="0"/>
      <dgm:spPr/>
    </dgm:pt>
    <dgm:pt modelId="{8670358C-E6A2-478A-BDDD-5AC411F5B2B7}" type="pres">
      <dgm:prSet presAssocID="{9986B3CB-A320-4E0B-BF61-7C458CD00D92}" presName="srcNode" presStyleLbl="node1" presStyleIdx="0" presStyleCnt="6"/>
      <dgm:spPr/>
    </dgm:pt>
    <dgm:pt modelId="{AF733149-D522-442B-B1A0-BC83062C10B7}" type="pres">
      <dgm:prSet presAssocID="{9986B3CB-A320-4E0B-BF61-7C458CD00D92}" presName="conn" presStyleLbl="parChTrans1D2" presStyleIdx="0" presStyleCnt="1"/>
      <dgm:spPr/>
      <dgm:t>
        <a:bodyPr/>
        <a:lstStyle/>
        <a:p>
          <a:endParaRPr lang="ru-RU"/>
        </a:p>
      </dgm:t>
    </dgm:pt>
    <dgm:pt modelId="{25B451E7-D318-4CD4-BD49-A8633419F6AA}" type="pres">
      <dgm:prSet presAssocID="{9986B3CB-A320-4E0B-BF61-7C458CD00D92}" presName="extraNode" presStyleLbl="node1" presStyleIdx="0" presStyleCnt="6"/>
      <dgm:spPr/>
    </dgm:pt>
    <dgm:pt modelId="{AD21D5F8-3868-4308-A2C3-83755F03FAC7}" type="pres">
      <dgm:prSet presAssocID="{9986B3CB-A320-4E0B-BF61-7C458CD00D92}" presName="dstNode" presStyleLbl="node1" presStyleIdx="0" presStyleCnt="6"/>
      <dgm:spPr/>
    </dgm:pt>
    <dgm:pt modelId="{90B3FD8C-507C-4D1F-B200-64A55FE99D47}" type="pres">
      <dgm:prSet presAssocID="{A92B56BC-1D00-4039-B50D-0EAAC0918E5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6C619-D091-4D0B-A19A-9D4719649ED0}" type="pres">
      <dgm:prSet presAssocID="{A92B56BC-1D00-4039-B50D-0EAAC0918E52}" presName="accent_1" presStyleCnt="0"/>
      <dgm:spPr/>
    </dgm:pt>
    <dgm:pt modelId="{81D0DFE0-4D0D-4D79-A7A5-A7A84AB2A065}" type="pres">
      <dgm:prSet presAssocID="{A92B56BC-1D00-4039-B50D-0EAAC0918E52}" presName="accentRepeatNode" presStyleLbl="solidFgAcc1" presStyleIdx="0" presStyleCnt="6"/>
      <dgm:spPr/>
    </dgm:pt>
    <dgm:pt modelId="{C60FCB60-8608-4F1B-9B44-C4CF31A34663}" type="pres">
      <dgm:prSet presAssocID="{61ADFE0C-1B7C-420E-9981-9E0A478B19C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E1AF5-29CE-44B7-A489-5BF818A19FA0}" type="pres">
      <dgm:prSet presAssocID="{61ADFE0C-1B7C-420E-9981-9E0A478B19C2}" presName="accent_2" presStyleCnt="0"/>
      <dgm:spPr/>
    </dgm:pt>
    <dgm:pt modelId="{84623855-0625-4223-B706-78E0EA97F02E}" type="pres">
      <dgm:prSet presAssocID="{61ADFE0C-1B7C-420E-9981-9E0A478B19C2}" presName="accentRepeatNode" presStyleLbl="solidFgAcc1" presStyleIdx="1" presStyleCnt="6"/>
      <dgm:spPr/>
    </dgm:pt>
    <dgm:pt modelId="{68321A70-106A-4F14-8AD2-15460C69C8D0}" type="pres">
      <dgm:prSet presAssocID="{5D7694E8-58FC-4E74-B7DD-0927D179EAE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524FF-9E49-4015-B107-891967FC5708}" type="pres">
      <dgm:prSet presAssocID="{5D7694E8-58FC-4E74-B7DD-0927D179EAE7}" presName="accent_3" presStyleCnt="0"/>
      <dgm:spPr/>
    </dgm:pt>
    <dgm:pt modelId="{98C478C0-D291-4D8C-B34B-4899342CAB13}" type="pres">
      <dgm:prSet presAssocID="{5D7694E8-58FC-4E74-B7DD-0927D179EAE7}" presName="accentRepeatNode" presStyleLbl="solidFgAcc1" presStyleIdx="2" presStyleCnt="6"/>
      <dgm:spPr/>
    </dgm:pt>
    <dgm:pt modelId="{813F0A70-619A-4A20-AF56-5418A0D0033B}" type="pres">
      <dgm:prSet presAssocID="{A5028683-B73A-4C4F-B608-3880A1C98D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263BE-72F9-47F1-9623-9286B6D3DBBA}" type="pres">
      <dgm:prSet presAssocID="{A5028683-B73A-4C4F-B608-3880A1C98D55}" presName="accent_4" presStyleCnt="0"/>
      <dgm:spPr/>
    </dgm:pt>
    <dgm:pt modelId="{251C23A8-DC49-4CB2-9C11-523E588D7AEC}" type="pres">
      <dgm:prSet presAssocID="{A5028683-B73A-4C4F-B608-3880A1C98D55}" presName="accentRepeatNode" presStyleLbl="solidFgAcc1" presStyleIdx="3" presStyleCnt="6"/>
      <dgm:spPr/>
    </dgm:pt>
    <dgm:pt modelId="{902DCD8C-BABC-471F-9A93-673D9D2F033B}" type="pres">
      <dgm:prSet presAssocID="{9632D3A2-16FE-4E09-8FEC-67E3B86CF8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8466E-E200-491E-806C-494C3FE2A12A}" type="pres">
      <dgm:prSet presAssocID="{9632D3A2-16FE-4E09-8FEC-67E3B86CF810}" presName="accent_5" presStyleCnt="0"/>
      <dgm:spPr/>
    </dgm:pt>
    <dgm:pt modelId="{E5457709-A374-47C0-AD5D-D65FF104BBEC}" type="pres">
      <dgm:prSet presAssocID="{9632D3A2-16FE-4E09-8FEC-67E3B86CF810}" presName="accentRepeatNode" presStyleLbl="solidFgAcc1" presStyleIdx="4" presStyleCnt="6"/>
      <dgm:spPr/>
    </dgm:pt>
    <dgm:pt modelId="{A82472A9-E1E2-45D3-BE22-3328832C892F}" type="pres">
      <dgm:prSet presAssocID="{129F8585-1D31-46FA-84FD-4A1DA24093C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CBB8C-B76E-4DA3-8E77-4CA568743342}" type="pres">
      <dgm:prSet presAssocID="{129F8585-1D31-46FA-84FD-4A1DA24093C5}" presName="accent_6" presStyleCnt="0"/>
      <dgm:spPr/>
    </dgm:pt>
    <dgm:pt modelId="{6F75046D-9473-4F77-8493-8E927869EF52}" type="pres">
      <dgm:prSet presAssocID="{129F8585-1D31-46FA-84FD-4A1DA24093C5}" presName="accentRepeatNode" presStyleLbl="solidFgAcc1" presStyleIdx="5" presStyleCnt="6"/>
      <dgm:spPr/>
    </dgm:pt>
  </dgm:ptLst>
  <dgm:cxnLst>
    <dgm:cxn modelId="{E034109E-250F-4B32-B0DA-3CCCC0FFC041}" type="presOf" srcId="{A5028683-B73A-4C4F-B608-3880A1C98D55}" destId="{813F0A70-619A-4A20-AF56-5418A0D0033B}" srcOrd="0" destOrd="0" presId="urn:microsoft.com/office/officeart/2008/layout/VerticalCurvedList"/>
    <dgm:cxn modelId="{2B180824-048A-4848-893F-8F670D39F414}" type="presOf" srcId="{5D7694E8-58FC-4E74-B7DD-0927D179EAE7}" destId="{68321A70-106A-4F14-8AD2-15460C69C8D0}" srcOrd="0" destOrd="0" presId="urn:microsoft.com/office/officeart/2008/layout/VerticalCurvedList"/>
    <dgm:cxn modelId="{758185BE-8776-4FC2-BA9D-12E9F92F5B21}" type="presOf" srcId="{E7AEC7C7-A915-469B-B8A5-1174E4B48684}" destId="{AF733149-D522-442B-B1A0-BC83062C10B7}" srcOrd="0" destOrd="0" presId="urn:microsoft.com/office/officeart/2008/layout/VerticalCurvedList"/>
    <dgm:cxn modelId="{CF02F17A-87B1-4524-B34C-FA2C89F770FB}" srcId="{9986B3CB-A320-4E0B-BF61-7C458CD00D92}" destId="{61ADFE0C-1B7C-420E-9981-9E0A478B19C2}" srcOrd="1" destOrd="0" parTransId="{5A6363F7-1062-4D99-96D9-4B1D841B0494}" sibTransId="{CA868AB6-3962-48B3-B7EC-BA58F941325C}"/>
    <dgm:cxn modelId="{6439AA25-DA48-456A-BB0A-3296BC401B2E}" type="presOf" srcId="{9632D3A2-16FE-4E09-8FEC-67E3B86CF810}" destId="{902DCD8C-BABC-471F-9A93-673D9D2F033B}" srcOrd="0" destOrd="0" presId="urn:microsoft.com/office/officeart/2008/layout/VerticalCurvedList"/>
    <dgm:cxn modelId="{978F6EF3-58C8-41E3-AFF6-904B68099CC2}" srcId="{9986B3CB-A320-4E0B-BF61-7C458CD00D92}" destId="{129F8585-1D31-46FA-84FD-4A1DA24093C5}" srcOrd="5" destOrd="0" parTransId="{59A7AAAD-FB3A-43D2-A90B-7700CFF1C4BB}" sibTransId="{5BF80C54-E118-4FFA-8F42-093C59091571}"/>
    <dgm:cxn modelId="{0419DD7D-5E28-40E6-86D2-B201EF3CF5AB}" srcId="{9986B3CB-A320-4E0B-BF61-7C458CD00D92}" destId="{A92B56BC-1D00-4039-B50D-0EAAC0918E52}" srcOrd="0" destOrd="0" parTransId="{B7014C6C-46C8-4DA2-8E7C-1992F0936359}" sibTransId="{E7AEC7C7-A915-469B-B8A5-1174E4B48684}"/>
    <dgm:cxn modelId="{2ADEA845-28D9-4587-B501-DBF023B8EED4}" srcId="{9986B3CB-A320-4E0B-BF61-7C458CD00D92}" destId="{9632D3A2-16FE-4E09-8FEC-67E3B86CF810}" srcOrd="4" destOrd="0" parTransId="{4B8C37F0-1BEE-4706-92D5-5BFCD0F967B7}" sibTransId="{B2A4DA46-C9C9-4E84-9C0C-B1C5F980D5DA}"/>
    <dgm:cxn modelId="{CE231CA2-B0DB-40C8-BD40-E8BF9F431CD5}" type="presOf" srcId="{61ADFE0C-1B7C-420E-9981-9E0A478B19C2}" destId="{C60FCB60-8608-4F1B-9B44-C4CF31A34663}" srcOrd="0" destOrd="0" presId="urn:microsoft.com/office/officeart/2008/layout/VerticalCurvedList"/>
    <dgm:cxn modelId="{8574E807-BA37-468F-A7E7-0703093E37BE}" srcId="{9986B3CB-A320-4E0B-BF61-7C458CD00D92}" destId="{A5028683-B73A-4C4F-B608-3880A1C98D55}" srcOrd="3" destOrd="0" parTransId="{DA0DC792-7307-4D61-8D1C-6B36EE46ABB5}" sibTransId="{69FC3500-7C45-4163-8254-3E6070876DF2}"/>
    <dgm:cxn modelId="{E5584CB1-2B2F-4540-B31C-3A099CD53002}" type="presOf" srcId="{9986B3CB-A320-4E0B-BF61-7C458CD00D92}" destId="{D5EF6B70-BAC4-406D-AE97-4C0E929694EA}" srcOrd="0" destOrd="0" presId="urn:microsoft.com/office/officeart/2008/layout/VerticalCurvedList"/>
    <dgm:cxn modelId="{E348D6E1-0D3A-4BA2-B2DB-EADEF61EF08F}" type="presOf" srcId="{129F8585-1D31-46FA-84FD-4A1DA24093C5}" destId="{A82472A9-E1E2-45D3-BE22-3328832C892F}" srcOrd="0" destOrd="0" presId="urn:microsoft.com/office/officeart/2008/layout/VerticalCurvedList"/>
    <dgm:cxn modelId="{1D70D8EC-DA2F-430A-A2EB-6492B218260B}" type="presOf" srcId="{A92B56BC-1D00-4039-B50D-0EAAC0918E52}" destId="{90B3FD8C-507C-4D1F-B200-64A55FE99D47}" srcOrd="0" destOrd="0" presId="urn:microsoft.com/office/officeart/2008/layout/VerticalCurvedList"/>
    <dgm:cxn modelId="{AE651EB3-4706-4DE4-8925-EE72E9E52420}" srcId="{9986B3CB-A320-4E0B-BF61-7C458CD00D92}" destId="{5D7694E8-58FC-4E74-B7DD-0927D179EAE7}" srcOrd="2" destOrd="0" parTransId="{3581DE86-914C-456C-902E-A61CA3E3F2C7}" sibTransId="{5FF5D310-EFF2-4093-84B9-5B3AE70787A5}"/>
    <dgm:cxn modelId="{1D556F83-DF25-4A2B-8C77-CB1EBD166F2A}" type="presParOf" srcId="{D5EF6B70-BAC4-406D-AE97-4C0E929694EA}" destId="{5264009C-46A9-41BE-B3A0-B96EDA42938B}" srcOrd="0" destOrd="0" presId="urn:microsoft.com/office/officeart/2008/layout/VerticalCurvedList"/>
    <dgm:cxn modelId="{9B50A55C-F92E-426C-B9C4-2078C15B7921}" type="presParOf" srcId="{5264009C-46A9-41BE-B3A0-B96EDA42938B}" destId="{B5E285F4-8EF3-48BE-AD8B-55A8DB295408}" srcOrd="0" destOrd="0" presId="urn:microsoft.com/office/officeart/2008/layout/VerticalCurvedList"/>
    <dgm:cxn modelId="{1BF5A7DD-824C-415C-898F-3A5C12B2E02D}" type="presParOf" srcId="{B5E285F4-8EF3-48BE-AD8B-55A8DB295408}" destId="{8670358C-E6A2-478A-BDDD-5AC411F5B2B7}" srcOrd="0" destOrd="0" presId="urn:microsoft.com/office/officeart/2008/layout/VerticalCurvedList"/>
    <dgm:cxn modelId="{E4416218-6FDC-4BE6-BF3D-9D35F7DB640E}" type="presParOf" srcId="{B5E285F4-8EF3-48BE-AD8B-55A8DB295408}" destId="{AF733149-D522-442B-B1A0-BC83062C10B7}" srcOrd="1" destOrd="0" presId="urn:microsoft.com/office/officeart/2008/layout/VerticalCurvedList"/>
    <dgm:cxn modelId="{CCDE9847-5C7E-494B-8A30-C94E7714EA04}" type="presParOf" srcId="{B5E285F4-8EF3-48BE-AD8B-55A8DB295408}" destId="{25B451E7-D318-4CD4-BD49-A8633419F6AA}" srcOrd="2" destOrd="0" presId="urn:microsoft.com/office/officeart/2008/layout/VerticalCurvedList"/>
    <dgm:cxn modelId="{F8C389E6-7A9B-4589-B476-82DE6E792F68}" type="presParOf" srcId="{B5E285F4-8EF3-48BE-AD8B-55A8DB295408}" destId="{AD21D5F8-3868-4308-A2C3-83755F03FAC7}" srcOrd="3" destOrd="0" presId="urn:microsoft.com/office/officeart/2008/layout/VerticalCurvedList"/>
    <dgm:cxn modelId="{997748DF-CB2D-41F1-8A80-313161574D83}" type="presParOf" srcId="{5264009C-46A9-41BE-B3A0-B96EDA42938B}" destId="{90B3FD8C-507C-4D1F-B200-64A55FE99D47}" srcOrd="1" destOrd="0" presId="urn:microsoft.com/office/officeart/2008/layout/VerticalCurvedList"/>
    <dgm:cxn modelId="{7B9C0AEC-EC49-485F-9ABB-D22F8652A090}" type="presParOf" srcId="{5264009C-46A9-41BE-B3A0-B96EDA42938B}" destId="{8D86C619-D091-4D0B-A19A-9D4719649ED0}" srcOrd="2" destOrd="0" presId="urn:microsoft.com/office/officeart/2008/layout/VerticalCurvedList"/>
    <dgm:cxn modelId="{8C96DAB1-D86C-4D27-9F44-BD3A08FD5B02}" type="presParOf" srcId="{8D86C619-D091-4D0B-A19A-9D4719649ED0}" destId="{81D0DFE0-4D0D-4D79-A7A5-A7A84AB2A065}" srcOrd="0" destOrd="0" presId="urn:microsoft.com/office/officeart/2008/layout/VerticalCurvedList"/>
    <dgm:cxn modelId="{FF453E98-35E5-4C87-B13E-F204714F7079}" type="presParOf" srcId="{5264009C-46A9-41BE-B3A0-B96EDA42938B}" destId="{C60FCB60-8608-4F1B-9B44-C4CF31A34663}" srcOrd="3" destOrd="0" presId="urn:microsoft.com/office/officeart/2008/layout/VerticalCurvedList"/>
    <dgm:cxn modelId="{5F7E4D6C-4787-4235-B5B1-1C5910B8FE1C}" type="presParOf" srcId="{5264009C-46A9-41BE-B3A0-B96EDA42938B}" destId="{1C3E1AF5-29CE-44B7-A489-5BF818A19FA0}" srcOrd="4" destOrd="0" presId="urn:microsoft.com/office/officeart/2008/layout/VerticalCurvedList"/>
    <dgm:cxn modelId="{F52B8F34-9D25-4910-8BA7-2C28403D8013}" type="presParOf" srcId="{1C3E1AF5-29CE-44B7-A489-5BF818A19FA0}" destId="{84623855-0625-4223-B706-78E0EA97F02E}" srcOrd="0" destOrd="0" presId="urn:microsoft.com/office/officeart/2008/layout/VerticalCurvedList"/>
    <dgm:cxn modelId="{0147AB40-AEA9-4040-9FE7-EF8A94FE85C2}" type="presParOf" srcId="{5264009C-46A9-41BE-B3A0-B96EDA42938B}" destId="{68321A70-106A-4F14-8AD2-15460C69C8D0}" srcOrd="5" destOrd="0" presId="urn:microsoft.com/office/officeart/2008/layout/VerticalCurvedList"/>
    <dgm:cxn modelId="{FF7A1940-9593-4FF1-AF60-4178B959E2F6}" type="presParOf" srcId="{5264009C-46A9-41BE-B3A0-B96EDA42938B}" destId="{CAE524FF-9E49-4015-B107-891967FC5708}" srcOrd="6" destOrd="0" presId="urn:microsoft.com/office/officeart/2008/layout/VerticalCurvedList"/>
    <dgm:cxn modelId="{E2576767-004D-4D55-90A4-8603D9DF4C34}" type="presParOf" srcId="{CAE524FF-9E49-4015-B107-891967FC5708}" destId="{98C478C0-D291-4D8C-B34B-4899342CAB13}" srcOrd="0" destOrd="0" presId="urn:microsoft.com/office/officeart/2008/layout/VerticalCurvedList"/>
    <dgm:cxn modelId="{05E0DC96-656E-4E62-878E-5FFF66E2E069}" type="presParOf" srcId="{5264009C-46A9-41BE-B3A0-B96EDA42938B}" destId="{813F0A70-619A-4A20-AF56-5418A0D0033B}" srcOrd="7" destOrd="0" presId="urn:microsoft.com/office/officeart/2008/layout/VerticalCurvedList"/>
    <dgm:cxn modelId="{BCC5BC7B-5C57-4D1D-B648-41F57B8AEC37}" type="presParOf" srcId="{5264009C-46A9-41BE-B3A0-B96EDA42938B}" destId="{EF8263BE-72F9-47F1-9623-9286B6D3DBBA}" srcOrd="8" destOrd="0" presId="urn:microsoft.com/office/officeart/2008/layout/VerticalCurvedList"/>
    <dgm:cxn modelId="{93E1B4CF-29AA-44C6-9ACB-73151E9F8F36}" type="presParOf" srcId="{EF8263BE-72F9-47F1-9623-9286B6D3DBBA}" destId="{251C23A8-DC49-4CB2-9C11-523E588D7AEC}" srcOrd="0" destOrd="0" presId="urn:microsoft.com/office/officeart/2008/layout/VerticalCurvedList"/>
    <dgm:cxn modelId="{258CE58D-AE6F-4459-AC49-5C1E0C5158FC}" type="presParOf" srcId="{5264009C-46A9-41BE-B3A0-B96EDA42938B}" destId="{902DCD8C-BABC-471F-9A93-673D9D2F033B}" srcOrd="9" destOrd="0" presId="urn:microsoft.com/office/officeart/2008/layout/VerticalCurvedList"/>
    <dgm:cxn modelId="{B38F95C0-9E17-4D2C-9749-2CE716CD3BDB}" type="presParOf" srcId="{5264009C-46A9-41BE-B3A0-B96EDA42938B}" destId="{1AF8466E-E200-491E-806C-494C3FE2A12A}" srcOrd="10" destOrd="0" presId="urn:microsoft.com/office/officeart/2008/layout/VerticalCurvedList"/>
    <dgm:cxn modelId="{895AB069-6764-4210-BECA-0AAD00EF1D9E}" type="presParOf" srcId="{1AF8466E-E200-491E-806C-494C3FE2A12A}" destId="{E5457709-A374-47C0-AD5D-D65FF104BBEC}" srcOrd="0" destOrd="0" presId="urn:microsoft.com/office/officeart/2008/layout/VerticalCurvedList"/>
    <dgm:cxn modelId="{25862A1E-5B2B-4BED-940F-D7A678A06BA2}" type="presParOf" srcId="{5264009C-46A9-41BE-B3A0-B96EDA42938B}" destId="{A82472A9-E1E2-45D3-BE22-3328832C892F}" srcOrd="11" destOrd="0" presId="urn:microsoft.com/office/officeart/2008/layout/VerticalCurvedList"/>
    <dgm:cxn modelId="{DBD4F98C-EF17-4FA4-9BEC-CB92396BB808}" type="presParOf" srcId="{5264009C-46A9-41BE-B3A0-B96EDA42938B}" destId="{BC8CBB8C-B76E-4DA3-8E77-4CA568743342}" srcOrd="12" destOrd="0" presId="urn:microsoft.com/office/officeart/2008/layout/VerticalCurvedList"/>
    <dgm:cxn modelId="{95651E1B-212C-4F5E-998C-77A9B85FAF92}" type="presParOf" srcId="{BC8CBB8C-B76E-4DA3-8E77-4CA568743342}" destId="{6F75046D-9473-4F77-8493-8E927869EF5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B5A5A-F43A-4111-BA43-6451400A83C8}" type="doc">
      <dgm:prSet loTypeId="urn:microsoft.com/office/officeart/2005/8/layout/arrow5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0C4FB12-8915-4367-B21D-7261C65C6379}">
      <dgm:prSet phldrT="[Текст]"/>
      <dgm:spPr>
        <a:solidFill>
          <a:srgbClr val="FF2525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требований к подготовленности специалиста, расширение функций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31576-F84F-443D-AE05-C1056E32B448}" type="parTrans" cxnId="{305F8CBD-5E57-4004-BBE5-AEB89D0E5C7C}">
      <dgm:prSet/>
      <dgm:spPr/>
      <dgm:t>
        <a:bodyPr/>
        <a:lstStyle/>
        <a:p>
          <a:endParaRPr lang="ru-RU"/>
        </a:p>
      </dgm:t>
    </dgm:pt>
    <dgm:pt modelId="{1859B9A3-6EF7-4A71-989C-53ADC66DDF0F}" type="sibTrans" cxnId="{305F8CBD-5E57-4004-BBE5-AEB89D0E5C7C}">
      <dgm:prSet/>
      <dgm:spPr/>
      <dgm:t>
        <a:bodyPr/>
        <a:lstStyle/>
        <a:p>
          <a:endParaRPr lang="ru-RU"/>
        </a:p>
      </dgm:t>
    </dgm:pt>
    <dgm:pt modelId="{9A55DF42-391F-4364-910C-95EB3B51A26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Новые возможности обучения и воспитания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D1F-4743-4DAB-820C-8AE771511203}" type="parTrans" cxnId="{9D1EC8E5-93A8-4365-B88A-BC82A5132E5D}">
      <dgm:prSet/>
      <dgm:spPr/>
      <dgm:t>
        <a:bodyPr/>
        <a:lstStyle/>
        <a:p>
          <a:endParaRPr lang="ru-RU"/>
        </a:p>
      </dgm:t>
    </dgm:pt>
    <dgm:pt modelId="{1F6573EE-1CAB-4F3F-A087-03C418A0DAEC}" type="sibTrans" cxnId="{9D1EC8E5-93A8-4365-B88A-BC82A5132E5D}">
      <dgm:prSet/>
      <dgm:spPr/>
      <dgm:t>
        <a:bodyPr/>
        <a:lstStyle/>
        <a:p>
          <a:endParaRPr lang="ru-RU"/>
        </a:p>
      </dgm:t>
    </dgm:pt>
    <dgm:pt modelId="{878D6E63-6D46-4FAD-A9E9-E81EFCF7F568}" type="pres">
      <dgm:prSet presAssocID="{C82B5A5A-F43A-4111-BA43-6451400A83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216CC2-2CE9-4F8F-8E7A-2EAC5C76C53B}" type="pres">
      <dgm:prSet presAssocID="{30C4FB12-8915-4367-B21D-7261C65C637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25C7-663D-43A6-A115-537592FE9CAC}" type="pres">
      <dgm:prSet presAssocID="{9A55DF42-391F-4364-910C-95EB3B51A26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5F8CBD-5E57-4004-BBE5-AEB89D0E5C7C}" srcId="{C82B5A5A-F43A-4111-BA43-6451400A83C8}" destId="{30C4FB12-8915-4367-B21D-7261C65C6379}" srcOrd="0" destOrd="0" parTransId="{83731576-F84F-443D-AE05-C1056E32B448}" sibTransId="{1859B9A3-6EF7-4A71-989C-53ADC66DDF0F}"/>
    <dgm:cxn modelId="{9D1EC8E5-93A8-4365-B88A-BC82A5132E5D}" srcId="{C82B5A5A-F43A-4111-BA43-6451400A83C8}" destId="{9A55DF42-391F-4364-910C-95EB3B51A261}" srcOrd="1" destOrd="0" parTransId="{16C85D1F-4743-4DAB-820C-8AE771511203}" sibTransId="{1F6573EE-1CAB-4F3F-A087-03C418A0DAEC}"/>
    <dgm:cxn modelId="{A6117354-FE5A-4E2C-A738-55D09875AFCB}" type="presOf" srcId="{9A55DF42-391F-4364-910C-95EB3B51A261}" destId="{EB7525C7-663D-43A6-A115-537592FE9CAC}" srcOrd="0" destOrd="0" presId="urn:microsoft.com/office/officeart/2005/8/layout/arrow5"/>
    <dgm:cxn modelId="{A6F31B13-74AA-4219-8D91-FB9814AA0472}" type="presOf" srcId="{30C4FB12-8915-4367-B21D-7261C65C6379}" destId="{EF216CC2-2CE9-4F8F-8E7A-2EAC5C76C53B}" srcOrd="0" destOrd="0" presId="urn:microsoft.com/office/officeart/2005/8/layout/arrow5"/>
    <dgm:cxn modelId="{A787FC70-E8F4-4F65-A1A8-7A2398B0FB3A}" type="presOf" srcId="{C82B5A5A-F43A-4111-BA43-6451400A83C8}" destId="{878D6E63-6D46-4FAD-A9E9-E81EFCF7F568}" srcOrd="0" destOrd="0" presId="urn:microsoft.com/office/officeart/2005/8/layout/arrow5"/>
    <dgm:cxn modelId="{B47213CA-5AE4-4BFF-8B1E-0047B5FE797C}" type="presParOf" srcId="{878D6E63-6D46-4FAD-A9E9-E81EFCF7F568}" destId="{EF216CC2-2CE9-4F8F-8E7A-2EAC5C76C53B}" srcOrd="0" destOrd="0" presId="urn:microsoft.com/office/officeart/2005/8/layout/arrow5"/>
    <dgm:cxn modelId="{AC897850-BC57-459B-87C3-01F690EE2888}" type="presParOf" srcId="{878D6E63-6D46-4FAD-A9E9-E81EFCF7F568}" destId="{EB7525C7-663D-43A6-A115-537592FE9CAC}" srcOrd="1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33149-D522-442B-B1A0-BC83062C10B7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3FD8C-507C-4D1F-B200-64A55FE99D47}">
      <dsp:nvSpPr>
        <dsp:cNvPr id="0" name=""/>
        <dsp:cNvSpPr/>
      </dsp:nvSpPr>
      <dsp:spPr>
        <a:xfrm>
          <a:off x="399061" y="261643"/>
          <a:ext cx="8388449" cy="5230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Обеспечение объема и качества двигательной активности</a:t>
          </a:r>
          <a:endParaRPr lang="ru-RU" sz="1500" kern="1200" dirty="0"/>
        </a:p>
      </dsp:txBody>
      <dsp:txXfrm>
        <a:off x="399061" y="261643"/>
        <a:ext cx="8388449" cy="523089"/>
      </dsp:txXfrm>
    </dsp:sp>
    <dsp:sp modelId="{81D0DFE0-4D0D-4D79-A7A5-A7A84AB2A065}">
      <dsp:nvSpPr>
        <dsp:cNvPr id="0" name=""/>
        <dsp:cNvSpPr/>
      </dsp:nvSpPr>
      <dsp:spPr>
        <a:xfrm>
          <a:off x="72130" y="196257"/>
          <a:ext cx="653861" cy="6538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0FCB60-8608-4F1B-9B44-C4CF31A34663}">
      <dsp:nvSpPr>
        <dsp:cNvPr id="0" name=""/>
        <dsp:cNvSpPr/>
      </dsp:nvSpPr>
      <dsp:spPr>
        <a:xfrm>
          <a:off x="829338" y="1046178"/>
          <a:ext cx="7958172" cy="5230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Освоение специальных знаний, необходимость формирования методических умений для организации самостоятельных занятий</a:t>
          </a:r>
          <a:endParaRPr lang="ru-RU" sz="1500" kern="1200" dirty="0"/>
        </a:p>
      </dsp:txBody>
      <dsp:txXfrm>
        <a:off x="829338" y="1046178"/>
        <a:ext cx="7958172" cy="523089"/>
      </dsp:txXfrm>
    </dsp:sp>
    <dsp:sp modelId="{84623855-0625-4223-B706-78E0EA97F02E}">
      <dsp:nvSpPr>
        <dsp:cNvPr id="0" name=""/>
        <dsp:cNvSpPr/>
      </dsp:nvSpPr>
      <dsp:spPr>
        <a:xfrm>
          <a:off x="502407" y="980792"/>
          <a:ext cx="653861" cy="6538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8321A70-106A-4F14-8AD2-15460C69C8D0}">
      <dsp:nvSpPr>
        <dsp:cNvPr id="0" name=""/>
        <dsp:cNvSpPr/>
      </dsp:nvSpPr>
      <dsp:spPr>
        <a:xfrm>
          <a:off x="1026092" y="1830712"/>
          <a:ext cx="7761418" cy="5230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Взаимосвязь физического и интеллектуального развития</a:t>
          </a:r>
        </a:p>
      </dsp:txBody>
      <dsp:txXfrm>
        <a:off x="1026092" y="1830712"/>
        <a:ext cx="7761418" cy="523089"/>
      </dsp:txXfrm>
    </dsp:sp>
    <dsp:sp modelId="{98C478C0-D291-4D8C-B34B-4899342CAB13}">
      <dsp:nvSpPr>
        <dsp:cNvPr id="0" name=""/>
        <dsp:cNvSpPr/>
      </dsp:nvSpPr>
      <dsp:spPr>
        <a:xfrm>
          <a:off x="699161" y="1765326"/>
          <a:ext cx="653861" cy="6538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3F0A70-619A-4A20-AF56-5418A0D0033B}">
      <dsp:nvSpPr>
        <dsp:cNvPr id="0" name=""/>
        <dsp:cNvSpPr/>
      </dsp:nvSpPr>
      <dsp:spPr>
        <a:xfrm>
          <a:off x="1026092" y="2614750"/>
          <a:ext cx="7761418" cy="5230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Особенности межличностной коммуникации в процессе двигательной деятельности</a:t>
          </a:r>
          <a:endParaRPr lang="ru-RU" sz="1500" kern="1200" dirty="0"/>
        </a:p>
      </dsp:txBody>
      <dsp:txXfrm>
        <a:off x="1026092" y="2614750"/>
        <a:ext cx="7761418" cy="523089"/>
      </dsp:txXfrm>
    </dsp:sp>
    <dsp:sp modelId="{251C23A8-DC49-4CB2-9C11-523E588D7AEC}">
      <dsp:nvSpPr>
        <dsp:cNvPr id="0" name=""/>
        <dsp:cNvSpPr/>
      </dsp:nvSpPr>
      <dsp:spPr>
        <a:xfrm>
          <a:off x="699161" y="2549364"/>
          <a:ext cx="653861" cy="6538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02DCD8C-BABC-471F-9A93-673D9D2F033B}">
      <dsp:nvSpPr>
        <dsp:cNvPr id="0" name=""/>
        <dsp:cNvSpPr/>
      </dsp:nvSpPr>
      <dsp:spPr>
        <a:xfrm>
          <a:off x="829338" y="3399284"/>
          <a:ext cx="7958172" cy="5230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Формирование мотивации к физическому самосовершенствованию</a:t>
          </a:r>
          <a:endParaRPr lang="ru-RU" sz="1500" kern="1200" dirty="0"/>
        </a:p>
      </dsp:txBody>
      <dsp:txXfrm>
        <a:off x="829338" y="3399284"/>
        <a:ext cx="7958172" cy="523089"/>
      </dsp:txXfrm>
    </dsp:sp>
    <dsp:sp modelId="{E5457709-A374-47C0-AD5D-D65FF104BBEC}">
      <dsp:nvSpPr>
        <dsp:cNvPr id="0" name=""/>
        <dsp:cNvSpPr/>
      </dsp:nvSpPr>
      <dsp:spPr>
        <a:xfrm>
          <a:off x="502407" y="3333898"/>
          <a:ext cx="653861" cy="6538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82472A9-E1E2-45D3-BE22-3328832C892F}">
      <dsp:nvSpPr>
        <dsp:cNvPr id="0" name=""/>
        <dsp:cNvSpPr/>
      </dsp:nvSpPr>
      <dsp:spPr>
        <a:xfrm>
          <a:off x="399061" y="4183818"/>
          <a:ext cx="8388449" cy="5230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2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Развитие системы ценностей личности</a:t>
          </a:r>
          <a:endParaRPr lang="ru-RU" sz="1500" kern="1200" dirty="0"/>
        </a:p>
      </dsp:txBody>
      <dsp:txXfrm>
        <a:off x="399061" y="4183818"/>
        <a:ext cx="8388449" cy="523089"/>
      </dsp:txXfrm>
    </dsp:sp>
    <dsp:sp modelId="{6F75046D-9473-4F77-8493-8E927869EF52}">
      <dsp:nvSpPr>
        <dsp:cNvPr id="0" name=""/>
        <dsp:cNvSpPr/>
      </dsp:nvSpPr>
      <dsp:spPr>
        <a:xfrm>
          <a:off x="72130" y="4118432"/>
          <a:ext cx="653861" cy="65386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16CC2-2CE9-4F8F-8E7A-2EAC5C76C53B}">
      <dsp:nvSpPr>
        <dsp:cNvPr id="0" name=""/>
        <dsp:cNvSpPr/>
      </dsp:nvSpPr>
      <dsp:spPr>
        <a:xfrm rot="16200000">
          <a:off x="750" y="276077"/>
          <a:ext cx="4272380" cy="4272380"/>
        </a:xfrm>
        <a:prstGeom prst="downArrow">
          <a:avLst>
            <a:gd name="adj1" fmla="val 50000"/>
            <a:gd name="adj2" fmla="val 35000"/>
          </a:avLst>
        </a:prstGeom>
        <a:solidFill>
          <a:srgbClr val="FF252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требований к подготовленности специалиста, расширение функций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50" y="1344172"/>
        <a:ext cx="3524714" cy="2136190"/>
      </dsp:txXfrm>
    </dsp:sp>
    <dsp:sp modelId="{EB7525C7-663D-43A6-A115-537592FE9CAC}">
      <dsp:nvSpPr>
        <dsp:cNvPr id="0" name=""/>
        <dsp:cNvSpPr/>
      </dsp:nvSpPr>
      <dsp:spPr>
        <a:xfrm rot="5400000">
          <a:off x="4511844" y="276077"/>
          <a:ext cx="4272380" cy="4272380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Новые возможности обучения и воспитания</a:t>
          </a:r>
          <a:endParaRPr lang="ru-RU" sz="2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259510" y="1344172"/>
        <a:ext cx="3524714" cy="2136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62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6359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61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060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0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13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10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60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16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80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6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9442-0CC0-477F-A99D-65A330E3A0C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65A7-AC82-4BCF-8CC9-AD6FE4171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84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irshova.rgu@rambler.ru" TargetMode="External"/><Relationship Id="rId2" Type="http://schemas.openxmlformats.org/officeDocument/2006/relationships/hyperlink" Target="mailto:khramov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-sportedu.grsu.b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-sportedu.grsu.by/" TargetMode="External"/><Relationship Id="rId2" Type="http://schemas.openxmlformats.org/officeDocument/2006/relationships/hyperlink" Target="mailto:khramov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Shirshova@kantiana.ru" TargetMode="External"/><Relationship Id="rId4" Type="http://schemas.openxmlformats.org/officeDocument/2006/relationships/hyperlink" Target="mailto:shirshova.rgu@rambler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632848" cy="31683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Мультимедийные средства обеспечения наглядности </a:t>
            </a:r>
            <a:br>
              <a:rPr lang="ru-RU" b="1" dirty="0" smtClean="0"/>
            </a:br>
            <a:r>
              <a:rPr lang="ru-RU" b="1" dirty="0" smtClean="0"/>
              <a:t>в обучении двигательным действиям на уроке </a:t>
            </a:r>
            <a:br>
              <a:rPr lang="ru-RU" b="1" dirty="0" smtClean="0"/>
            </a:br>
            <a:r>
              <a:rPr lang="ru-RU" b="1" dirty="0" smtClean="0"/>
              <a:t>физической культуры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68688"/>
            <a:ext cx="8424936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Храмов В.В., Пельменев В.К., Ширшова Е.О.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Гродненский государственный университет </a:t>
            </a:r>
            <a:r>
              <a:rPr lang="ru-RU" dirty="0" err="1" smtClean="0">
                <a:solidFill>
                  <a:srgbClr val="002060"/>
                </a:solidFill>
              </a:rPr>
              <a:t>им.Я.Купалы</a:t>
            </a:r>
            <a:r>
              <a:rPr lang="ru-RU" dirty="0" smtClean="0">
                <a:solidFill>
                  <a:srgbClr val="002060"/>
                </a:solidFill>
              </a:rPr>
              <a:t>, Балтийский федеральный университет </a:t>
            </a:r>
            <a:r>
              <a:rPr lang="ru-RU" dirty="0" err="1" smtClean="0">
                <a:solidFill>
                  <a:srgbClr val="002060"/>
                </a:solidFill>
              </a:rPr>
              <a:t>им.И.Канта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769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2"/>
              </a:rPr>
              <a:t>khramov@gmail.com</a:t>
            </a:r>
            <a:r>
              <a:rPr lang="en-US" sz="2400" dirty="0" smtClean="0"/>
              <a:t>                    </a:t>
            </a:r>
            <a:r>
              <a:rPr lang="en-US" sz="2400" dirty="0" smtClean="0">
                <a:hlinkClick r:id="rId3"/>
              </a:rPr>
              <a:t>shirshova.rgu@rambler.ru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177610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3800" dirty="0" smtClean="0"/>
              <a:t>Требования к использованию мультимедийных средств на уроке ФК (в спортивном зале!!!):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Безопасность применения оборудования</a:t>
            </a:r>
          </a:p>
          <a:p>
            <a:r>
              <a:rPr lang="ru-RU" dirty="0" smtClean="0"/>
              <a:t>Качественная демонстрация визуального материала</a:t>
            </a:r>
          </a:p>
          <a:p>
            <a:r>
              <a:rPr lang="ru-RU" dirty="0" smtClean="0"/>
              <a:t>Быстрый выбор видеоизображения в соответствии с  контекстом объяснения и комментирования учебного материала</a:t>
            </a:r>
          </a:p>
          <a:p>
            <a:r>
              <a:rPr lang="ru-RU" dirty="0" smtClean="0"/>
              <a:t>Применение видеоизображений как ориентира для освоения правильной техники</a:t>
            </a:r>
          </a:p>
          <a:p>
            <a:r>
              <a:rPr lang="ru-RU" dirty="0" smtClean="0"/>
              <a:t>Оперативная смена видеоклипов</a:t>
            </a:r>
          </a:p>
          <a:p>
            <a:r>
              <a:rPr lang="ru-RU" dirty="0" smtClean="0"/>
              <a:t>Сочетание с организационной деятельностью учителя</a:t>
            </a:r>
          </a:p>
          <a:p>
            <a:r>
              <a:rPr lang="ru-RU" dirty="0" smtClean="0"/>
              <a:t>……..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216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Программные продукты проекта </a:t>
            </a:r>
            <a:r>
              <a:rPr lang="en-GB" dirty="0" smtClean="0"/>
              <a:t>E-sport</a:t>
            </a:r>
            <a:endParaRPr lang="ru-RU" dirty="0"/>
          </a:p>
        </p:txBody>
      </p:sp>
      <p:pic>
        <p:nvPicPr>
          <p:cNvPr id="1026" name="Picture 2" descr="http://e-sportedu.grsu.by/images/e-sport/76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1546"/>
            <a:ext cx="8734556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58" y="5214950"/>
            <a:ext cx="414340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Средство подготовки </a:t>
            </a:r>
          </a:p>
          <a:p>
            <a:pPr algn="ctr"/>
            <a:r>
              <a:rPr lang="ru-RU" dirty="0" smtClean="0"/>
              <a:t>педагога к уроку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5214950"/>
            <a:ext cx="4071966" cy="646331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Средство обеспечения наглядности </a:t>
            </a:r>
          </a:p>
          <a:p>
            <a:pPr algn="ctr"/>
            <a:r>
              <a:rPr lang="ru-RU" dirty="0" smtClean="0"/>
              <a:t>на уроке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6000768"/>
            <a:ext cx="485778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Средство организации самостоятельной работы учащихся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6000768"/>
            <a:ext cx="33575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Средство подготовки будущих специалистов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1214422"/>
            <a:ext cx="8611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846 ИК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559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Реализация педагогических функций программной оболочкой ЭСО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8092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600" y="6237312"/>
            <a:ext cx="7272808" cy="4980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вид – интерфейс ЭУМП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921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Реализация педагогических функций программной оболочкой ЭСО</a:t>
            </a:r>
            <a:endParaRPr lang="ru-RU" sz="2400" dirty="0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863378" y="1075736"/>
            <a:ext cx="4860750" cy="5593624"/>
            <a:chOff x="1701" y="1175"/>
            <a:chExt cx="9355" cy="10766"/>
          </a:xfrm>
        </p:grpSpPr>
        <p:sp>
          <p:nvSpPr>
            <p:cNvPr id="4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701" y="1423"/>
              <a:ext cx="9355" cy="1051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b="23097"/>
            <a:stretch>
              <a:fillRect/>
            </a:stretch>
          </p:blipFill>
          <p:spPr bwMode="auto">
            <a:xfrm>
              <a:off x="1887" y="1913"/>
              <a:ext cx="3650" cy="5394"/>
            </a:xfrm>
            <a:prstGeom prst="rect">
              <a:avLst/>
            </a:prstGeom>
            <a:noFill/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20" y="1913"/>
              <a:ext cx="4010" cy="1157"/>
            </a:xfrm>
            <a:prstGeom prst="rect">
              <a:avLst/>
            </a:prstGeom>
            <a:noFill/>
          </p:spPr>
        </p:pic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0" y="3858"/>
              <a:ext cx="3495" cy="7725"/>
            </a:xfrm>
            <a:prstGeom prst="rect">
              <a:avLst/>
            </a:prstGeom>
            <a:noFill/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b="50934"/>
            <a:stretch>
              <a:fillRect/>
            </a:stretch>
          </p:blipFill>
          <p:spPr bwMode="auto">
            <a:xfrm>
              <a:off x="1887" y="8170"/>
              <a:ext cx="3233" cy="3290"/>
            </a:xfrm>
            <a:prstGeom prst="rect">
              <a:avLst/>
            </a:prstGeom>
            <a:noFill/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01" y="1175"/>
              <a:ext cx="3895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1. Вызов диалога создания фильтра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186" y="1182"/>
              <a:ext cx="3885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2. Название фильтра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6020" y="3127"/>
              <a:ext cx="4854" cy="7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3. Выбор информационных кадров для включения в фильтр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811" y="7402"/>
              <a:ext cx="4169" cy="6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4. Результат – сохраненный фильтр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4"/>
            <p:cNvSpPr>
              <a:spLocks noChangeShapeType="1"/>
            </p:cNvSpPr>
            <p:nvPr/>
          </p:nvSpPr>
          <p:spPr bwMode="auto">
            <a:xfrm flipH="1">
              <a:off x="9603" y="2492"/>
              <a:ext cx="427" cy="1001"/>
            </a:xfrm>
            <a:prstGeom prst="curvedConnector3">
              <a:avLst>
                <a:gd name="adj1" fmla="val -84310"/>
              </a:avLst>
            </a:prstGeom>
            <a:noFill/>
            <a:ln w="50800" cap="rnd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3"/>
            <p:cNvSpPr>
              <a:spLocks noChangeShapeType="1"/>
            </p:cNvSpPr>
            <p:nvPr/>
          </p:nvSpPr>
          <p:spPr bwMode="auto">
            <a:xfrm rot="10800000" flipV="1">
              <a:off x="3504" y="11391"/>
              <a:ext cx="3178" cy="69"/>
            </a:xfrm>
            <a:prstGeom prst="curvedConnector4">
              <a:avLst>
                <a:gd name="adj1" fmla="val 24574"/>
                <a:gd name="adj2" fmla="val 621741"/>
              </a:avLst>
            </a:prstGeom>
            <a:noFill/>
            <a:ln w="50800" cap="rnd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"/>
            <p:cNvSpPr>
              <a:spLocks noChangeShapeType="1"/>
            </p:cNvSpPr>
            <p:nvPr/>
          </p:nvSpPr>
          <p:spPr bwMode="auto">
            <a:xfrm rot="16200000">
              <a:off x="3221" y="2047"/>
              <a:ext cx="3222" cy="2472"/>
            </a:xfrm>
            <a:prstGeom prst="curvedConnector2">
              <a:avLst/>
            </a:prstGeom>
            <a:noFill/>
            <a:ln w="50800" cap="rnd">
              <a:solidFill>
                <a:srgbClr val="000000"/>
              </a:solidFill>
              <a:prstDash val="sysDot"/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796136" y="3026503"/>
            <a:ext cx="2520280" cy="18426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Схема диалога </a:t>
            </a:r>
          </a:p>
          <a:p>
            <a:pPr algn="ctr"/>
            <a:r>
              <a:rPr lang="ru-RU" dirty="0" smtClean="0"/>
              <a:t>по созданию фильтра</a:t>
            </a:r>
          </a:p>
          <a:p>
            <a:pPr algn="ctr"/>
            <a:r>
              <a:rPr lang="ru-RU" dirty="0" smtClean="0"/>
              <a:t>(электронного конспекта)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61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Реализация педагогических функций программной оболочкой ЭСО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5400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6309320"/>
            <a:ext cx="806489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Инструменты для создания электронного конспекта круговой тренировки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61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Интерактивные элементы</a:t>
            </a:r>
            <a:endParaRPr lang="ru-RU" dirty="0"/>
          </a:p>
        </p:txBody>
      </p:sp>
      <p:pic>
        <p:nvPicPr>
          <p:cNvPr id="4" name="Picture 4" descr="D:\упраж_осн_флэш.0-00-04.jpg"/>
          <p:cNvPicPr>
            <a:picLocks noChangeAspect="1" noChangeArrowheads="1"/>
          </p:cNvPicPr>
          <p:nvPr/>
        </p:nvPicPr>
        <p:blipFill>
          <a:blip r:embed="rId2" cstate="print"/>
          <a:srcRect l="8299" t="26229" r="17008"/>
          <a:stretch>
            <a:fillRect/>
          </a:stretch>
        </p:blipFill>
        <p:spPr bwMode="auto">
          <a:xfrm>
            <a:off x="214282" y="1357298"/>
            <a:ext cx="5500724" cy="3929090"/>
          </a:xfrm>
          <a:prstGeom prst="rect">
            <a:avLst/>
          </a:prstGeom>
          <a:noFill/>
        </p:spPr>
      </p:pic>
      <p:pic>
        <p:nvPicPr>
          <p:cNvPr id="5" name="Рисунок 4" descr="флеш вставка.jpg"/>
          <p:cNvPicPr>
            <a:picLocks noChangeAspect="1"/>
          </p:cNvPicPr>
          <p:nvPr/>
        </p:nvPicPr>
        <p:blipFill>
          <a:blip r:embed="rId3" cstate="print"/>
          <a:srcRect r="32812"/>
          <a:stretch>
            <a:fillRect/>
          </a:stretch>
        </p:blipFill>
        <p:spPr>
          <a:xfrm>
            <a:off x="5786446" y="3214686"/>
            <a:ext cx="3204540" cy="3450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263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12480" cy="473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e-sportedu.grsu.by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65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khramov@gmail.com</a:t>
            </a:r>
            <a:endParaRPr lang="en-US" dirty="0" smtClean="0"/>
          </a:p>
          <a:p>
            <a:pPr lvl="1"/>
            <a:r>
              <a:rPr lang="ru-RU" dirty="0" smtClean="0"/>
              <a:t>Храмов Виталий Владимирович, к.п.н., доцент, заведующий кафедрой Спортивных дисциплин </a:t>
            </a:r>
            <a:r>
              <a:rPr lang="ru-RU" dirty="0" err="1" smtClean="0"/>
              <a:t>ГрГУ</a:t>
            </a:r>
            <a:r>
              <a:rPr lang="ru-RU" dirty="0" smtClean="0"/>
              <a:t> им.Я.Купалы, руководитель проекта </a:t>
            </a:r>
            <a:r>
              <a:rPr lang="en-GB" dirty="0" smtClean="0"/>
              <a:t>E-sport</a:t>
            </a:r>
          </a:p>
          <a:p>
            <a:r>
              <a:rPr lang="en-US" dirty="0" smtClean="0">
                <a:hlinkClick r:id="rId3"/>
              </a:rPr>
              <a:t>e-sportedu.grsu.by</a:t>
            </a:r>
            <a:r>
              <a:rPr lang="en-US" dirty="0" smtClean="0"/>
              <a:t> </a:t>
            </a:r>
            <a:endParaRPr lang="ru-RU" dirty="0" smtClean="0"/>
          </a:p>
          <a:p>
            <a:pPr lvl="1"/>
            <a:r>
              <a:rPr lang="ru-RU" dirty="0" smtClean="0"/>
              <a:t>официальный сайт проекта </a:t>
            </a:r>
            <a:r>
              <a:rPr lang="en-GB" dirty="0" smtClean="0"/>
              <a:t>E-sport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shirshova.rgu@rambler.ru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en-GB" dirty="0" smtClean="0">
                <a:hlinkClick r:id="rId5"/>
              </a:rPr>
              <a:t>EShirshova@kantiana.ru</a:t>
            </a:r>
            <a:r>
              <a:rPr lang="en-GB" dirty="0" smtClean="0"/>
              <a:t> </a:t>
            </a:r>
          </a:p>
          <a:p>
            <a:pPr lvl="1"/>
            <a:r>
              <a:rPr lang="ru-RU" dirty="0" err="1" smtClean="0"/>
              <a:t>Ширшова</a:t>
            </a:r>
            <a:r>
              <a:rPr lang="ru-RU" dirty="0" smtClean="0"/>
              <a:t> Елена Олеговна, к.п.н., доцент, заведующий кафедрой Теории и методики физической культуры и спорта БФУ им.И.Канта</a:t>
            </a:r>
            <a:endParaRPr lang="en-GB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5841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? Целесообразность информатизации урока физической культуры ?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5939822"/>
              </p:ext>
            </p:extLst>
          </p:nvPr>
        </p:nvGraphicFramePr>
        <p:xfrm>
          <a:off x="107504" y="1700808"/>
          <a:ext cx="88569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960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Проблемы информатизации </a:t>
            </a:r>
            <a:r>
              <a:rPr lang="ru-RU" sz="3600" dirty="0" err="1" smtClean="0"/>
              <a:t>увп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по физической культуре:</a:t>
            </a:r>
          </a:p>
        </p:txBody>
      </p:sp>
      <p:sp>
        <p:nvSpPr>
          <p:cNvPr id="25603" name="Содержимое 3"/>
          <p:cNvSpPr>
            <a:spLocks noGrp="1"/>
          </p:cNvSpPr>
          <p:nvPr>
            <p:ph idx="1"/>
          </p:nvPr>
        </p:nvSpPr>
        <p:spPr>
          <a:xfrm>
            <a:off x="683568" y="2852936"/>
            <a:ext cx="8352928" cy="39604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ru-RU" sz="2400" b="1" dirty="0" smtClean="0"/>
              <a:t>состояние информационных ресурсов сферы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ru-RU" sz="2400" b="1" dirty="0" smtClean="0"/>
              <a:t>особенности мотивации и подготовленность участников образовательного процесса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ru-RU" sz="2400" b="1" dirty="0" smtClean="0"/>
              <a:t>сложность материально-технического обеспечения специфичных для </a:t>
            </a:r>
            <a:r>
              <a:rPr lang="ru-RU" sz="2400" b="1" dirty="0" err="1" smtClean="0"/>
              <a:t>фк</a:t>
            </a:r>
            <a:r>
              <a:rPr lang="ru-RU" sz="2400" b="1" dirty="0" smtClean="0"/>
              <a:t> процессов (двигательной деятельности)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ru-RU" sz="2400" b="1" dirty="0" smtClean="0"/>
              <a:t>высокий уровень сложности формализации образовательных и воспитательных задач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ru-RU" sz="2400" b="1" dirty="0" smtClean="0"/>
              <a:t>организационно-методические условия проведения занятий</a:t>
            </a:r>
          </a:p>
          <a:p>
            <a:pPr>
              <a:lnSpc>
                <a:spcPct val="80000"/>
              </a:lnSpc>
              <a:spcBef>
                <a:spcPts val="800"/>
              </a:spcBef>
            </a:pPr>
            <a:r>
              <a:rPr lang="ru-RU" sz="2400" b="1" dirty="0" smtClean="0"/>
              <a:t>объем учебной нагрузки преподавателя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714500"/>
            <a:ext cx="3786188" cy="1000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7750" y="1714500"/>
            <a:ext cx="3786188" cy="1000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субъективные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067944" y="1988840"/>
            <a:ext cx="936104" cy="576064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1691680" y="1412776"/>
            <a:ext cx="1152128" cy="30172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156176" y="1412776"/>
            <a:ext cx="1152128" cy="30172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12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информатизация образовательных процессов в физической культуре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06074012"/>
              </p:ext>
            </p:extLst>
          </p:nvPr>
        </p:nvGraphicFramePr>
        <p:xfrm>
          <a:off x="179512" y="1628800"/>
          <a:ext cx="87849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лнце 4"/>
          <p:cNvSpPr/>
          <p:nvPr/>
        </p:nvSpPr>
        <p:spPr>
          <a:xfrm>
            <a:off x="3635896" y="3356992"/>
            <a:ext cx="1849326" cy="1440160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75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39" y="214313"/>
            <a:ext cx="4082206" cy="107156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Функции мультимедиа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3" y="1714500"/>
            <a:ext cx="3500437" cy="1143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иллюстративная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25" y="1714500"/>
            <a:ext cx="3500438" cy="1143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когнитивная</a:t>
            </a: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3827042" y="1285875"/>
            <a:ext cx="1530771" cy="785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3714752" y="1285875"/>
            <a:ext cx="112290" cy="785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00063" y="3000375"/>
            <a:ext cx="3500437" cy="10715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обеспечивает поддержку логического мышления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4313" y="4214813"/>
            <a:ext cx="4143375" cy="25003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 мультимедиа подкрепляет, иллюстрирует какую-то четко выраженную мысль, свойство изучаемого объекта или процесса, т.е. то, что уже сформулировано, например, преподавателем-разработчиком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00625" y="3000375"/>
            <a:ext cx="3500438" cy="10715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обеспечивает возможность получения нового знания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14875" y="4214813"/>
            <a:ext cx="4143375" cy="25003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объект мультимедиа способствует получению принципиально нового знания или способствует  развитию интеллектуального процесса получения нового знания</a:t>
            </a:r>
          </a:p>
        </p:txBody>
      </p:sp>
      <p:cxnSp>
        <p:nvCxnSpPr>
          <p:cNvPr id="31" name="Прямая соединительная линия 30"/>
          <p:cNvCxnSpPr>
            <a:stCxn id="4" idx="2"/>
            <a:endCxn id="21" idx="0"/>
          </p:cNvCxnSpPr>
          <p:nvPr/>
        </p:nvCxnSpPr>
        <p:spPr>
          <a:xfrm rot="5400000">
            <a:off x="2178844" y="2928144"/>
            <a:ext cx="142875" cy="1587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643687" y="2928938"/>
            <a:ext cx="14287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214562" y="4143376"/>
            <a:ext cx="14287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715125" y="4143376"/>
            <a:ext cx="14287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6" name="Прямая со стрелкой 5"/>
          <p:cNvCxnSpPr>
            <a:stCxn id="4" idx="3"/>
            <a:endCxn id="5" idx="1"/>
          </p:cNvCxnSpPr>
          <p:nvPr/>
        </p:nvCxnSpPr>
        <p:spPr>
          <a:xfrm>
            <a:off x="4000500" y="2286000"/>
            <a:ext cx="1000125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ьная выноска 2"/>
          <p:cNvSpPr/>
          <p:nvPr/>
        </p:nvSpPr>
        <p:spPr>
          <a:xfrm>
            <a:off x="6372200" y="240731"/>
            <a:ext cx="2592288" cy="1224136"/>
          </a:xfrm>
          <a:prstGeom prst="wedgeEllipseCallout">
            <a:avLst>
              <a:gd name="adj1" fmla="val -101847"/>
              <a:gd name="adj2" fmla="val 15285"/>
            </a:avLst>
          </a:prstGeom>
          <a:solidFill>
            <a:srgbClr val="E8FBF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полисреда</a:t>
            </a:r>
            <a:r>
              <a:rPr lang="ru-RU" sz="1400" dirty="0" smtClean="0"/>
              <a:t>, сочетающая информацию разных типов и видов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3477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6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люс 2"/>
          <p:cNvSpPr/>
          <p:nvPr/>
        </p:nvSpPr>
        <p:spPr>
          <a:xfrm>
            <a:off x="2428875" y="1214438"/>
            <a:ext cx="714375" cy="857250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928688"/>
            <a:ext cx="2143125" cy="1714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компьютер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88" y="928688"/>
            <a:ext cx="2357437" cy="1714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пассивное отображение информации</a:t>
            </a:r>
          </a:p>
        </p:txBody>
      </p:sp>
      <p:sp>
        <p:nvSpPr>
          <p:cNvPr id="6" name="Не равно 5"/>
          <p:cNvSpPr/>
          <p:nvPr/>
        </p:nvSpPr>
        <p:spPr>
          <a:xfrm>
            <a:off x="5572125" y="1214438"/>
            <a:ext cx="857250" cy="857250"/>
          </a:xfrm>
          <a:prstGeom prst="mathNot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13" y="928688"/>
            <a:ext cx="2357437" cy="1714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принципиальная дидактическая новизна ТСО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50" y="3465513"/>
            <a:ext cx="2357438" cy="19637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принципиальная дидактическая новизна </a:t>
            </a:r>
            <a:r>
              <a:rPr lang="ru-RU" sz="1600" b="1" dirty="0" err="1">
                <a:solidFill>
                  <a:srgbClr val="002060"/>
                </a:solidFill>
              </a:rPr>
              <a:t>мультимедийных</a:t>
            </a:r>
            <a:r>
              <a:rPr lang="ru-RU" sz="1600" b="1" dirty="0">
                <a:solidFill>
                  <a:srgbClr val="002060"/>
                </a:solidFill>
              </a:rPr>
              <a:t> средств обучения</a:t>
            </a:r>
          </a:p>
        </p:txBody>
      </p:sp>
      <p:sp>
        <p:nvSpPr>
          <p:cNvPr id="12" name="Равно 11"/>
          <p:cNvSpPr/>
          <p:nvPr/>
        </p:nvSpPr>
        <p:spPr>
          <a:xfrm>
            <a:off x="2714625" y="3822700"/>
            <a:ext cx="785813" cy="981075"/>
          </a:xfrm>
          <a:prstGeom prst="mathEqua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5715000" y="3894138"/>
            <a:ext cx="714375" cy="785812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75" y="3465513"/>
            <a:ext cx="2143125" cy="19637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компьютер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75" y="3465513"/>
            <a:ext cx="2500313" cy="196373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интерактивность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4932040" y="5833281"/>
            <a:ext cx="3997648" cy="808062"/>
          </a:xfrm>
          <a:prstGeom prst="wedgeRoundRectCallout">
            <a:avLst>
              <a:gd name="adj1" fmla="val 20003"/>
              <a:gd name="adj2" fmla="val -95496"/>
              <a:gd name="adj3" fmla="val 16667"/>
            </a:avLst>
          </a:prstGeom>
          <a:solidFill>
            <a:srgbClr val="E8FBF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возможность самостоятельно выбирать форму представления информации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25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786063" y="2500312"/>
            <a:ext cx="3500437" cy="92868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73016"/>
            <a:ext cx="8208912" cy="2880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расширение возможностей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обеспечения наглядности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76672"/>
            <a:ext cx="6912768" cy="1872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Применение мультимедийных средств </a:t>
            </a:r>
          </a:p>
          <a:p>
            <a:pPr algn="ctr"/>
            <a:r>
              <a:rPr lang="ru-RU" sz="2400" dirty="0" smtClean="0"/>
              <a:t>на уроке ФК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175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312368" cy="2232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Основная цель использования мультимедийных средств </a:t>
            </a:r>
            <a:br>
              <a:rPr lang="ru-RU" sz="1800" dirty="0" smtClean="0"/>
            </a:br>
            <a:r>
              <a:rPr lang="ru-RU" sz="1800" dirty="0" smtClean="0"/>
              <a:t>обеспечения наглядности в обучении двигательным действиям -</a:t>
            </a:r>
            <a:endParaRPr lang="ru-RU" sz="1800" dirty="0"/>
          </a:p>
        </p:txBody>
      </p:sp>
      <p:pic>
        <p:nvPicPr>
          <p:cNvPr id="4" name="Рисунок 3" descr="D:\VIT\dis_work\1_Монография\Схема Умение-Навы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3312368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совершенствование процессов предъявления, освоения и использования информации о структуре двигательного действия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851920" y="764704"/>
            <a:ext cx="288032" cy="64807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851920" y="2924944"/>
            <a:ext cx="288032" cy="64807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851920" y="5085184"/>
            <a:ext cx="288032" cy="64807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18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>Использование содержания ЭСО в решении учебных задач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5007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/>
              <a:t>Формирование знаний о технике ДД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ru-RU" dirty="0" smtClean="0"/>
              <a:t>Представление графической и видео информации, интерактивной </a:t>
            </a:r>
            <a:r>
              <a:rPr lang="ru-RU" dirty="0" err="1" smtClean="0"/>
              <a:t>флеш-анимации</a:t>
            </a:r>
            <a:endParaRPr lang="ru-RU" dirty="0" smtClean="0"/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/>
              <a:t>Выполнение специально-подготовительных и подводящих упражнений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ru-RU" dirty="0" smtClean="0"/>
              <a:t>Показ техники и способов организации деятельности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/>
              <a:t>Выполнение упражнений для разучивания и закрепления техники ДД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ru-RU" dirty="0" smtClean="0"/>
              <a:t>Показ техники и способов организации деятельности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/>
              <a:t>Контроль эффективности процесса обучения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ru-RU" dirty="0" smtClean="0"/>
              <a:t>Сопоставление фактического и эталонного выполнения, поиск ошибок, разъяснение упражнений для исправления ошибок, визуализация требований к качеству техники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ru-RU" b="1" dirty="0" smtClean="0"/>
              <a:t>Организация самостоятельной работы учащихся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ru-RU" dirty="0" smtClean="0"/>
              <a:t>Представление заданий для самостоятельного выполнения в доступной форме, организация самоконтроля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519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Мультимедийные средства обеспечения наглядности  в обучении двигательным действиям на уроке  физической культуры</vt:lpstr>
      <vt:lpstr>? Целесообразность информатизации урока физической культуры ?</vt:lpstr>
      <vt:lpstr>Проблемы информатизации увп  по физической культуре:</vt:lpstr>
      <vt:lpstr>информатизация образовательных процессов в физической культуре</vt:lpstr>
      <vt:lpstr>Слайд 5</vt:lpstr>
      <vt:lpstr>Слайд 6</vt:lpstr>
      <vt:lpstr>Слайд 7</vt:lpstr>
      <vt:lpstr>Основная цель использования мультимедийных средств  обеспечения наглядности в обучении двигательным действиям -</vt:lpstr>
      <vt:lpstr>Использование содержания ЭСО в решении учебных задач</vt:lpstr>
      <vt:lpstr>Требования к использованию мультимедийных средств на уроке ФК (в спортивном зале!!!):</vt:lpstr>
      <vt:lpstr>Программные продукты проекта E-sport</vt:lpstr>
      <vt:lpstr>Реализация педагогических функций программной оболочкой ЭСО</vt:lpstr>
      <vt:lpstr>Реализация педагогических функций программной оболочкой ЭСО</vt:lpstr>
      <vt:lpstr>Реализация педагогических функций программной оболочкой ЭСО</vt:lpstr>
      <vt:lpstr>Интерактивные элементы</vt:lpstr>
      <vt:lpstr>e-sportedu.grsu.by  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Мультимедийные средства обеспечения наглядности  в обучении двигательным действиям на уроке  физической культуры</dc:title>
  <dc:creator>Елена О. Ширшова</dc:creator>
  <cp:lastModifiedBy>ASUS</cp:lastModifiedBy>
  <cp:revision>29</cp:revision>
  <dcterms:created xsi:type="dcterms:W3CDTF">2015-12-08T09:02:58Z</dcterms:created>
  <dcterms:modified xsi:type="dcterms:W3CDTF">2015-12-09T19:54:24Z</dcterms:modified>
</cp:coreProperties>
</file>